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20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21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22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2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5"/>
  </p:notesMasterIdLst>
  <p:handoutMasterIdLst>
    <p:handoutMasterId r:id="rId46"/>
  </p:handoutMasterIdLst>
  <p:sldIdLst>
    <p:sldId id="257" r:id="rId5"/>
    <p:sldId id="320" r:id="rId6"/>
    <p:sldId id="341" r:id="rId7"/>
    <p:sldId id="352" r:id="rId8"/>
    <p:sldId id="354" r:id="rId9"/>
    <p:sldId id="355" r:id="rId10"/>
    <p:sldId id="358" r:id="rId11"/>
    <p:sldId id="360" r:id="rId12"/>
    <p:sldId id="353" r:id="rId13"/>
    <p:sldId id="321" r:id="rId14"/>
    <p:sldId id="361" r:id="rId15"/>
    <p:sldId id="369" r:id="rId16"/>
    <p:sldId id="324" r:id="rId17"/>
    <p:sldId id="363" r:id="rId18"/>
    <p:sldId id="364" r:id="rId19"/>
    <p:sldId id="365" r:id="rId20"/>
    <p:sldId id="366" r:id="rId21"/>
    <p:sldId id="367" r:id="rId22"/>
    <p:sldId id="384" r:id="rId23"/>
    <p:sldId id="386" r:id="rId24"/>
    <p:sldId id="385" r:id="rId25"/>
    <p:sldId id="368" r:id="rId26"/>
    <p:sldId id="343" r:id="rId27"/>
    <p:sldId id="370" r:id="rId28"/>
    <p:sldId id="372" r:id="rId29"/>
    <p:sldId id="373" r:id="rId30"/>
    <p:sldId id="342" r:id="rId31"/>
    <p:sldId id="344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51" r:id="rId43"/>
    <p:sldId id="262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228"/>
    <a:srgbClr val="2F5597"/>
    <a:srgbClr val="000000"/>
    <a:srgbClr val="038AB3"/>
    <a:srgbClr val="778C8A"/>
    <a:srgbClr val="6AAC44"/>
    <a:srgbClr val="60BAD2"/>
    <a:srgbClr val="68689F"/>
    <a:srgbClr val="FFFFFF"/>
    <a:srgbClr val="160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7" autoAdjust="0"/>
    <p:restoredTop sz="95687" autoAdjust="0"/>
  </p:normalViewPr>
  <p:slideViewPr>
    <p:cSldViewPr snapToGrid="0" showGuides="1">
      <p:cViewPr varScale="1">
        <p:scale>
          <a:sx n="117" d="100"/>
          <a:sy n="117" d="100"/>
        </p:scale>
        <p:origin x="498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vailidation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59-4FCC-9BF7-FFBC0E17390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1.41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 24575,'135'-1'0,"145"3"0,-110 21 0,-146-21 0,45 10 0,-24-3 0,2-1 0,-16-2 0,0-2 0,46 2 0,-19-7-100,-26-1-153,-1 2 0,1 1 0,0 1 0,49 11 0,-66-9-6573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2.4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53 0 24575,'1'12'0,"0"0"0,1-1 0,0 1 0,1 0 0,1-1 0,-1 0 0,7 13 0,43 77 0,-37-73 0,0 4 0,2-1 0,2-1 0,0-1 0,39 42 0,-27-29 0,-31-41 0,0 0 0,-1 0 0,1-1 0,0 1 0,-1 0 0,1 0 0,-1 0 0,0 0 0,1 0 0,-1 0 0,0 0 0,1 0 0,-1 0 0,0 0 0,0 0 0,0 1 0,0-1 0,0 0 0,0 0 0,0 0 0,0 0 0,0 0 0,-1 0 0,1 0 0,0 0 0,-1 0 0,1 0 0,-1 0 0,1 0 0,-1 0 0,1 0 0,-1 0 0,0-1 0,1 1 0,-1 0 0,0 0 0,0-1 0,1 1 0,-1 0 0,0-1 0,0 1 0,0-1 0,-1 1 0,-86 20 0,73-19 0,0 0 0,1 1 0,-1 1 0,1 0 0,0 1 0,0 1 0,-24 14 0,-26 18-1365,51-31-5461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5.72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31 0 24575,'-19'49'0,"13"-1"0,3 1 0,1-1 0,5 52 0,0 3 0,-3 318 0,0-486-1365,0 43-5461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6.84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182 1 24575,'-1'7'0,"-1"0"0,0 0 0,-1 0 0,0 0 0,-4 7 0,0 1 0,-2 8 0,0-2 0,-1 1 0,-2-2 0,0 1 0,-1-2 0,-1 1 0,0-2 0,-2 0 0,-27 24 0,39-33 0,15-3 0,34-2 0,-23-3 0,-18 0 0,0 1 0,0-1 0,0 0 0,0 1 0,0 0 0,-1 0 0,1 0 0,-1 0 0,0 1 0,1 0 0,-1-1-1,0 1 1,0 0 0,4 6 0,30 55 43,-6-8-1450,-21-44-5419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7.26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0 24575,'4'0'0,"1"4"0,4 1 0,1 4 0,2 0 0,3-1 0,3-2 0,2-2 0,2-2 0,1-1 0,1 0 0,0-2 0,-4 1-8191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7.74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28 24575,'0'4'0,"4"1"0,5 0 0,6-1 0,3-1 0,3-1 0,2-1 0,1-1 0,0 0 0,1-4 0,-1-1 0,-4-5 0,-2 1 0,1-3 0,-4 0-8191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8.788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117 0 24575,'1'1'0,"0"-1"0,0 0 0,0 1 0,0-1 0,0 1 0,0 0 0,0-1 0,0 1 0,0 0 0,0-1 0,0 1 0,-1 0 0,1 0 0,0 0 0,-1 0 0,1 0 0,0 0 0,-1 0 0,1 0 0,-1 0 0,0 0 0,1 0 0,-1 0 0,0 0 0,0 0 0,1 0 0,-1 2 0,4 36 0,-4-35 0,0 140 0,2 18 0,-3-160 0,2-1 0,-1 1 0,0-1 0,0 1 0,0 0 0,1-1 0,-1 1 0,1-1 0,-1 1 0,1-1 0,0 0 0,0 1 0,-1-1 0,1 0 0,2 3 0,-2-4 0,0 1 0,-1-1 0,1 0 0,0 1 0,0-1 0,-1 0 0,1 0 0,0 1 0,0-1 0,0 0 0,-1 0 0,1 0 0,0 0 0,0 0 0,0 0 0,-1 0 0,1 0 0,0 0 0,0-1 0,0 1 0,-1 0 0,2-1 0,6-3 0,-1 0 0,0-1 0,0 0 0,0 0 0,6-7 0,17-11 0,-26 21 0,1-1 0,-1 1 0,1 1 0,-1-1 0,1 1 0,0-1 0,0 1 0,0 1 0,0-1 0,0 1 0,0 0 0,0 0 0,-1 0 0,1 1 0,0-1 0,0 1 0,0 1 0,0-1 0,-1 1 0,1-1 0,0 1 0,-1 1 0,0-1 0,1 1 0,-1-1 0,0 1 0,0 0 0,-1 1 0,1-1 0,4 6 0,0 1 0,1 0 0,-1 1 0,-1 0 0,0 0 0,0 1 0,-2 0 0,1 0 0,-1 1 0,-1 0 0,4 17 0,0 5 0,-5-21 0,1 0 0,-2 0 0,0 0 0,0 24 0,-2-33 0,-1-1 0,0 1 0,1 0 0,-2 0 0,1-1 0,-1 1 0,1-1 0,-1 0 0,0 1 0,-1-1 0,1 0 0,-1 0 0,0 0 0,0-1 0,0 1 0,0-1 0,-1 1 0,-4 2 0,-7 6 0,-1-1 0,-1 0 0,0-2 0,0 0 0,-1 0 0,0-2 0,0 0 0,-31 7 0,39-12 0,0 0 0,0-1 0,0 0 0,0 0 0,0-1 0,0 0 0,0-1 0,0 0 0,0-1 0,1 0 0,-1 0 0,0-1 0,1 0 0,-1-1 0,1 0 0,0 0 0,0-1 0,-12-9 0,4 0-60,-25-23-1245,37 31-5521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5:59.481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0 138 24575,'40'-2'0,"0"-1"0,-1-2 0,0-2 0,66-20 0,-96 24 0,-1-1 0,1-1 0,-1 1 0,0-2 0,0 1 0,11-11 0,-9 8 0,0 0 0,0 1 0,17-9 0,-11 9-1365,-1 3-5461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DE8C-D7B2-4D05-9B4A-462DC818F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66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973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14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095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853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20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7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0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07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9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8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7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6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9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8.png"/><Relationship Id="rId18" Type="http://schemas.openxmlformats.org/officeDocument/2006/relationships/customXml" Target="../ink/ink8.xml"/><Relationship Id="rId3" Type="http://schemas.openxmlformats.org/officeDocument/2006/relationships/image" Target="../media/image33.png"/><Relationship Id="rId21" Type="http://schemas.openxmlformats.org/officeDocument/2006/relationships/image" Target="../media/image42.png"/><Relationship Id="rId7" Type="http://schemas.openxmlformats.org/officeDocument/2006/relationships/image" Target="../media/image35.png"/><Relationship Id="rId12" Type="http://schemas.openxmlformats.org/officeDocument/2006/relationships/customXml" Target="../ink/ink5.xml"/><Relationship Id="rId17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23" Type="http://schemas.openxmlformats.org/officeDocument/2006/relationships/image" Target="../media/image43.png"/><Relationship Id="rId10" Type="http://schemas.openxmlformats.org/officeDocument/2006/relationships/customXml" Target="../ink/ink4.xml"/><Relationship Id="rId19" Type="http://schemas.openxmlformats.org/officeDocument/2006/relationships/image" Target="../media/image41.png"/><Relationship Id="rId4" Type="http://schemas.openxmlformats.org/officeDocument/2006/relationships/customXml" Target="../ink/ink1.xml"/><Relationship Id="rId9" Type="http://schemas.openxmlformats.org/officeDocument/2006/relationships/image" Target="../media/image36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customXml" Target="../ink/ink12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customXml" Target="../ink/ink14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5" Type="http://schemas.openxmlformats.org/officeDocument/2006/relationships/customXml" Target="../ink/ink16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customXml" Target="../ink/ink18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vi.wikipedia.org/wiki/Danh_ph%C3%A1p_khoa_h%E1%BB%8Dc" TargetMode="External"/><Relationship Id="rId7" Type="http://schemas.openxmlformats.org/officeDocument/2006/relationships/hyperlink" Target="https://vi.wikipedia.org/wiki/Kit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.wikipedia.org/wiki/Th%C3%A0nh_t%E1%BA%BF_b%C3%A0o" TargetMode="External"/><Relationship Id="rId5" Type="http://schemas.openxmlformats.org/officeDocument/2006/relationships/hyperlink" Target="https://vi.wikipedia.org/wiki/D%E1%BB%8B_d%C6%B0%E1%BB%A1ng" TargetMode="External"/><Relationship Id="rId4" Type="http://schemas.openxmlformats.org/officeDocument/2006/relationships/hyperlink" Target="https://vi.wikipedia.org/wiki/Sinh_v%E1%BA%ADt_nh%C3%A2n_chu%E1%BA%A9n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64" y="2535990"/>
            <a:ext cx="6281530" cy="1588127"/>
          </a:xfrm>
        </p:spPr>
        <p:txBody>
          <a:bodyPr/>
          <a:lstStyle/>
          <a:p>
            <a:pPr algn="ctr"/>
            <a:r>
              <a:rPr lang="en-US" sz="3600" dirty="0"/>
              <a:t>PHÂN LOẠI NẤM DỰA TRÊN TẬP DỮ LIỆU MUSHROOMS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636" y="5142320"/>
            <a:ext cx="2984713" cy="258532"/>
          </a:xfrm>
        </p:spPr>
        <p:txBody>
          <a:bodyPr/>
          <a:lstStyle/>
          <a:p>
            <a:r>
              <a:rPr lang="en-US" dirty="0"/>
              <a:t>thanhttFX10734@funix.edu.vn, 14/9/2022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A03DE-AFC3-60E1-88D8-C76B625F6BBB}"/>
              </a:ext>
            </a:extLst>
          </p:cNvPr>
          <p:cNvGrpSpPr/>
          <p:nvPr/>
        </p:nvGrpSpPr>
        <p:grpSpPr>
          <a:xfrm>
            <a:off x="428781" y="2449731"/>
            <a:ext cx="11503752" cy="2122878"/>
            <a:chOff x="688248" y="1153722"/>
            <a:chExt cx="11503752" cy="21228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A9C81-5BB6-7D92-EF1D-E7DEB7693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697" y="1153722"/>
              <a:ext cx="10822303" cy="21228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3ADDC-D6C7-2A0B-11B4-D685E48A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8" y="1955800"/>
              <a:ext cx="681449" cy="1206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42D3D2-A57E-EE84-7218-D93956033B36}"/>
              </a:ext>
            </a:extLst>
          </p:cNvPr>
          <p:cNvSpPr txBox="1"/>
          <p:nvPr/>
        </p:nvSpPr>
        <p:spPr>
          <a:xfrm>
            <a:off x="949419" y="934132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2.1 Mô tả bộ dữ liệu: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FE173-F14D-DEBD-B509-8C814CA341FD}"/>
              </a:ext>
            </a:extLst>
          </p:cNvPr>
          <p:cNvSpPr txBox="1"/>
          <p:nvPr/>
        </p:nvSpPr>
        <p:spPr>
          <a:xfrm>
            <a:off x="1155700" y="1803400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dirty="0"/>
              <a:t>Bộ dữ liệu gồm 8124 mẫu thu thập. V</a:t>
            </a:r>
            <a:r>
              <a:rPr lang="en-US" dirty="0" err="1"/>
              <a:t>ớ</a:t>
            </a:r>
            <a:r>
              <a:rPr lang="en-VN" dirty="0"/>
              <a:t>i định dạng dữ liệu: Phân loại (Categorical)</a:t>
            </a:r>
          </a:p>
          <a:p>
            <a:pPr marL="285750" indent="-285750">
              <a:buFontTx/>
              <a:buChar char="-"/>
            </a:pPr>
            <a:r>
              <a:rPr lang="en-VN" dirty="0"/>
              <a:t>Bao gồm 22 features và 1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788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F5E8DA-1613-4B86-4D9F-21C228EAC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614982"/>
              </p:ext>
            </p:extLst>
          </p:nvPr>
        </p:nvGraphicFramePr>
        <p:xfrm>
          <a:off x="177122" y="928003"/>
          <a:ext cx="11837755" cy="5748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7967">
                  <a:extLst>
                    <a:ext uri="{9D8B030D-6E8A-4147-A177-3AD203B41FA5}">
                      <a16:colId xmlns:a16="http://schemas.microsoft.com/office/drawing/2014/main" val="490315389"/>
                    </a:ext>
                  </a:extLst>
                </a:gridCol>
                <a:gridCol w="1204669">
                  <a:extLst>
                    <a:ext uri="{9D8B030D-6E8A-4147-A177-3AD203B41FA5}">
                      <a16:colId xmlns:a16="http://schemas.microsoft.com/office/drawing/2014/main" val="1852563965"/>
                    </a:ext>
                  </a:extLst>
                </a:gridCol>
                <a:gridCol w="1786855">
                  <a:extLst>
                    <a:ext uri="{9D8B030D-6E8A-4147-A177-3AD203B41FA5}">
                      <a16:colId xmlns:a16="http://schemas.microsoft.com/office/drawing/2014/main" val="1647418183"/>
                    </a:ext>
                  </a:extLst>
                </a:gridCol>
                <a:gridCol w="8028264">
                  <a:extLst>
                    <a:ext uri="{9D8B030D-6E8A-4147-A177-3AD203B41FA5}">
                      <a16:colId xmlns:a16="http://schemas.microsoft.com/office/drawing/2014/main" val="3025851857"/>
                    </a:ext>
                  </a:extLst>
                </a:gridCol>
              </a:tblGrid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672303109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gill-color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sắc </a:t>
                      </a:r>
                      <a:r>
                        <a:rPr lang="en-US" sz="1200" dirty="0" err="1"/>
                        <a:t>phiến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da', 'p: hồng', 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'g: xám', 'h: chocolate',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'k: đen', 'e: đỏ', 'y: vàng', 'o: cam', 'r: xanh lá']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778782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cap-color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nâu', 'g: xám', 'e: dđỏ', 'y: vàng', 'w: trắng', 'b: da', 'p: hồng', 'c: quế', 'u: tím', 'r: xanh']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87585794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stalk-color-below-ring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069671570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stalk-color-above-ring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133902754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spore-print-color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phấn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'k: đen', 'h: chocolate', 'r: xanh lá',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'o: cam', 'y: vàng', 'b: da 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22562370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5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odor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Mùi nấm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không mùi', 'f: hôi', 'y: tanh', 's: cay', 'a: hạnh', 'l: hồi hương', 'p: hăng', 'c: mộc du', 'm: mốc']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2904224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6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habitat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Môi trường sống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['d: </a:t>
                      </a:r>
                      <a:r>
                        <a:rPr lang="en-US" sz="1200" dirty="0" err="1"/>
                        <a:t>gỗ</a:t>
                      </a:r>
                      <a:r>
                        <a:rPr lang="en-US" sz="1200" dirty="0"/>
                        <a:t>', 'g: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'p: path', 'l: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'u: đá', 'm: đồng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'w: waste']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24569449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7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population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Phân bố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['v: một số', 'y: riêng lẻ', 's: </a:t>
                      </a:r>
                      <a:r>
                        <a:rPr lang="en-US" sz="1200" dirty="0" err="1"/>
                        <a:t>rải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rác</a:t>
                      </a:r>
                      <a:r>
                        <a:rPr lang="en-US" sz="1200" dirty="0"/>
                        <a:t>', 'n: tập trung', 'a: </a:t>
                      </a:r>
                      <a:r>
                        <a:rPr lang="en-US" sz="1200" dirty="0" err="1"/>
                        <a:t>phong</a:t>
                      </a:r>
                      <a:r>
                        <a:rPr lang="en-US" sz="1200" dirty="0"/>
                        <a:t> phú', 'c: phân nhóm']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37313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8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cap-shape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['x: </a:t>
                      </a:r>
                      <a:r>
                        <a:rPr lang="en-US" sz="1200" dirty="0" err="1"/>
                        <a:t>lõm</a:t>
                      </a:r>
                      <a:r>
                        <a:rPr lang="en-US" sz="1200" dirty="0"/>
                        <a:t>', 'f: phẳng', 'k: </a:t>
                      </a:r>
                      <a:r>
                        <a:rPr lang="en-US" sz="1200" dirty="0" err="1"/>
                        <a:t>núm</a:t>
                      </a:r>
                      <a:r>
                        <a:rPr lang="en-US" sz="1200" dirty="0"/>
                        <a:t>', 'b: </a:t>
                      </a:r>
                      <a:r>
                        <a:rPr lang="en-US" sz="1200" dirty="0" err="1"/>
                        <a:t>chuông</a:t>
                      </a:r>
                      <a:r>
                        <a:rPr lang="en-US" sz="1200" dirty="0"/>
                        <a:t>', 's: </a:t>
                      </a:r>
                      <a:r>
                        <a:rPr lang="en-US" sz="1200" dirty="0" err="1"/>
                        <a:t>chìm</a:t>
                      </a:r>
                      <a:r>
                        <a:rPr lang="en-US" sz="1200" dirty="0"/>
                        <a:t>', 'c: nón']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71570425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9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stalk-root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rễ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củ', '?: dữ liệu thiếu', 'e: cân bằng', 'c: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trùm', 'r: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lớn']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89654180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ring-type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Loại vòng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['p: pendant', 'e: evanescent', 'l: large', 'f: flaring', 'n: none']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534737971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9680066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32218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07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1736F4-6F1D-A4FA-50A7-2387FBF25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7958"/>
              </p:ext>
            </p:extLst>
          </p:nvPr>
        </p:nvGraphicFramePr>
        <p:xfrm>
          <a:off x="689047" y="888201"/>
          <a:ext cx="10610924" cy="5694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9529">
                  <a:extLst>
                    <a:ext uri="{9D8B030D-6E8A-4147-A177-3AD203B41FA5}">
                      <a16:colId xmlns:a16="http://schemas.microsoft.com/office/drawing/2014/main" val="3728727337"/>
                    </a:ext>
                  </a:extLst>
                </a:gridCol>
                <a:gridCol w="1922172">
                  <a:extLst>
                    <a:ext uri="{9D8B030D-6E8A-4147-A177-3AD203B41FA5}">
                      <a16:colId xmlns:a16="http://schemas.microsoft.com/office/drawing/2014/main" val="1744641807"/>
                    </a:ext>
                  </a:extLst>
                </a:gridCol>
                <a:gridCol w="2490413">
                  <a:extLst>
                    <a:ext uri="{9D8B030D-6E8A-4147-A177-3AD203B41FA5}">
                      <a16:colId xmlns:a16="http://schemas.microsoft.com/office/drawing/2014/main" val="1085363683"/>
                    </a:ext>
                  </a:extLst>
                </a:gridCol>
                <a:gridCol w="5538810">
                  <a:extLst>
                    <a:ext uri="{9D8B030D-6E8A-4147-A177-3AD203B41FA5}">
                      <a16:colId xmlns:a16="http://schemas.microsoft.com/office/drawing/2014/main" val="723888300"/>
                    </a:ext>
                  </a:extLst>
                </a:gridCol>
              </a:tblGrid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18293574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veil-color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Màu sắc </a:t>
                      </a:r>
                      <a:r>
                        <a:rPr lang="en-US" sz="1200" dirty="0" err="1">
                          <a:effectLst/>
                        </a:rPr>
                        <a:t>màng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['w: trắng', 'n: </a:t>
                      </a:r>
                      <a:r>
                        <a:rPr lang="en-US" sz="1200" dirty="0" err="1">
                          <a:effectLst/>
                        </a:rPr>
                        <a:t>nâu</a:t>
                      </a:r>
                      <a:r>
                        <a:rPr lang="en-US" sz="1200" dirty="0">
                          <a:effectLst/>
                        </a:rPr>
                        <a:t>', 'o: cam', 'y: vàng']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451986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cap-surface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Bề</a:t>
                      </a:r>
                      <a:r>
                        <a:rPr lang="en-US" sz="1200" dirty="0">
                          <a:effectLst/>
                        </a:rPr>
                        <a:t> mặt nón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['y: </a:t>
                      </a:r>
                      <a:r>
                        <a:rPr lang="en-US" sz="1200" dirty="0" err="1">
                          <a:effectLst/>
                        </a:rPr>
                        <a:t>vảy</a:t>
                      </a:r>
                      <a:r>
                        <a:rPr lang="en-US" sz="1200" dirty="0">
                          <a:effectLst/>
                        </a:rPr>
                        <a:t>', 's: </a:t>
                      </a:r>
                      <a:r>
                        <a:rPr lang="en-US" sz="1200" dirty="0" err="1">
                          <a:effectLst/>
                        </a:rPr>
                        <a:t>trơn</a:t>
                      </a:r>
                      <a:r>
                        <a:rPr lang="en-US" sz="1200" dirty="0">
                          <a:effectLst/>
                        </a:rPr>
                        <a:t>', 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'g: </a:t>
                      </a:r>
                      <a:r>
                        <a:rPr lang="en-US" sz="1200" dirty="0" err="1">
                          <a:effectLst/>
                        </a:rPr>
                        <a:t>rãnh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01965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ring-number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Số vòng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['o: một', 't: </a:t>
                      </a:r>
                      <a:r>
                        <a:rPr lang="en-US" sz="1200" dirty="0" err="1">
                          <a:effectLst/>
                        </a:rPr>
                        <a:t>hai</a:t>
                      </a:r>
                      <a:r>
                        <a:rPr lang="en-US" sz="1200" dirty="0">
                          <a:effectLst/>
                        </a:rPr>
                        <a:t>', 'n: không']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90693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stalk-shape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Hình </a:t>
                      </a:r>
                      <a:r>
                        <a:rPr lang="en-US" sz="1200" dirty="0" err="1">
                          <a:effectLst/>
                        </a:rPr>
                        <a:t>dạng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cuống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['t: to', 'e: nan']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09581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bruises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Thịt </a:t>
                      </a:r>
                      <a:r>
                        <a:rPr lang="en-US" sz="1200" dirty="0" err="1">
                          <a:effectLst/>
                        </a:rPr>
                        <a:t>nấm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't: không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0828789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gill-spacing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Hoa văn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['c: sát', 'w: xếp chồng']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478367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Kích cỡ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['b: rộng', 'n: </a:t>
                      </a:r>
                      <a:r>
                        <a:rPr lang="en-US" sz="1200" dirty="0" err="1">
                          <a:effectLst/>
                        </a:rPr>
                        <a:t>hẹp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600201"/>
                  </a:ext>
                </a:extLst>
              </a:tr>
              <a:tr h="950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gill-attachment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 ', 'a: không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18061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veil-type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màng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['p: từng </a:t>
                      </a:r>
                      <a:r>
                        <a:rPr lang="en-US" sz="1200" dirty="0" err="1">
                          <a:effectLst/>
                        </a:rPr>
                        <a:t>mảng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877700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class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Phân loại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['e: ăn được', 'p: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độc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(không ăn được)']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00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726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9" y="828975"/>
            <a:ext cx="856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B680-36D9-0A71-694E-9F8BFEA2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7" y="1386773"/>
            <a:ext cx="6585896" cy="2568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0E31-D349-CCAC-C61A-D10B7C9D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9" y="3955272"/>
            <a:ext cx="6927232" cy="274503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B5B9FB6-2D21-48CB-7026-3C03666F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</p:spTree>
    <p:extLst>
      <p:ext uri="{BB962C8B-B14F-4D97-AF65-F5344CB8AC3E}">
        <p14:creationId xmlns:p14="http://schemas.microsoft.com/office/powerpoint/2010/main" val="37022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III.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E630B-7A28-3AA2-C531-4D7686E4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96" y="828975"/>
            <a:ext cx="7772400" cy="6092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0E38F-54F5-D3B8-A16C-77C48B9882A3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764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386AB-7970-261B-3B52-80C4F586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47" y="828975"/>
            <a:ext cx="7674234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292799C-C7F6-4DFA-63D3-88468DE06F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D2C03-2173-49E2-C9D5-4C5468CC2BCE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210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78D39-E387-97CB-7A2F-809D1ECE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45" y="828975"/>
            <a:ext cx="7506336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A512A33-C952-C451-432F-477FDAB65B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9B25E-600B-34C9-AA87-EBF2A982F026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13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E604-7382-DC4F-D315-7F99E0DE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98" y="828975"/>
            <a:ext cx="7459301" cy="5949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AF0B4-39A1-1FAA-6A47-5BA418D1B72F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2265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7AC69-E74E-AF7C-8C07-DE5B291C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50" y="828975"/>
            <a:ext cx="7385996" cy="588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80DAA-B26A-88B1-3851-5557C5C36C8B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74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41B1-DF23-AB6A-2594-DBE5B7DD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59" y="828975"/>
            <a:ext cx="6058627" cy="6245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90B55-8126-4B81-4CA5-71CB244E6DD2}"/>
              </a:ext>
            </a:extLst>
          </p:cNvPr>
          <p:cNvSpPr txBox="1"/>
          <p:nvPr/>
        </p:nvSpPr>
        <p:spPr>
          <a:xfrm>
            <a:off x="1036863" y="1274739"/>
            <a:ext cx="431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Nhân xét:</a:t>
            </a:r>
          </a:p>
          <a:p>
            <a:pPr marL="285750" indent="-285750">
              <a:buFontTx/>
              <a:buChar char="-"/>
            </a:pPr>
            <a:r>
              <a:rPr lang="en-US" dirty="0"/>
              <a:t>Ta thấy các features không ảnh hưởng quá nhiều đến biến class. (&lt;0.5)</a:t>
            </a:r>
          </a:p>
          <a:p>
            <a:pPr marL="285750" indent="-285750">
              <a:buFontTx/>
              <a:buChar char="-"/>
            </a:pPr>
            <a:r>
              <a:rPr lang="en-US" dirty="0"/>
              <a:t>Riêng có 2 features có chỉ số </a:t>
            </a:r>
            <a:r>
              <a:rPr lang="en-US" dirty="0" err="1"/>
              <a:t>cor</a:t>
            </a:r>
            <a:r>
              <a:rPr lang="en-US" dirty="0"/>
              <a:t> &gt; 0.5 và &lt;-0.5: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Gill-size = 5.4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Gill-color = 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21A47-61BB-4B19-A781-C5C54226B46B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06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80131"/>
          </a:xfrm>
        </p:spPr>
        <p:txBody>
          <a:bodyPr/>
          <a:lstStyle/>
          <a:p>
            <a:r>
              <a:rPr lang="en-US" sz="2800" dirty="0"/>
              <a:t>GIỚI THIỆU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8" y="1671926"/>
            <a:ext cx="10462477" cy="3890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Business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Analysis (Phân tích Dữ liệu)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Solution Approach (Tiếp </a:t>
            </a:r>
            <a:r>
              <a:rPr lang="en-US" sz="2800" dirty="0" err="1"/>
              <a:t>cận</a:t>
            </a:r>
            <a:r>
              <a:rPr lang="en-US" sz="2800" dirty="0"/>
              <a:t> phân tích)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Modelling &amp; Evaluation (Lập </a:t>
            </a:r>
            <a:r>
              <a:rPr lang="en-US" sz="2800" dirty="0" err="1"/>
              <a:t>mô</a:t>
            </a:r>
            <a:r>
              <a:rPr lang="en-US" sz="2800" dirty="0"/>
              <a:t> hình &amp; Đánh giá)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Kết </a:t>
            </a:r>
            <a:r>
              <a:rPr lang="en-US" sz="2800" dirty="0" err="1"/>
              <a:t>luận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09D0-3DDE-0E0B-132C-A8262D3F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11" y="1009377"/>
            <a:ext cx="6293571" cy="575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844618" y="1543050"/>
            <a:ext cx="410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/>
              <a:t>Vẽ</a:t>
            </a:r>
            <a:r>
              <a:rPr lang="en-US" sz="2000" dirty="0"/>
              <a:t> biểu đồ </a:t>
            </a:r>
            <a:r>
              <a:rPr lang="en-US" sz="2000" dirty="0" err="1"/>
              <a:t>tần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với mọi biến đối với feature “gill-color”:</a:t>
            </a:r>
          </a:p>
          <a:p>
            <a:r>
              <a:rPr lang="en-US" sz="2000" b="1" dirty="0"/>
              <a:t>=&gt; Dữ liệu cân bằng.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3ED34-B87B-E3DF-F653-33CC70E281AE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193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949418" y="1649186"/>
            <a:ext cx="353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Vẽ</a:t>
            </a:r>
            <a:r>
              <a:rPr lang="en-US" dirty="0"/>
              <a:t> biểu đồ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với mọi biến đối với feature “gill-size”:</a:t>
            </a:r>
          </a:p>
          <a:p>
            <a:r>
              <a:rPr lang="en-US" b="1" dirty="0"/>
              <a:t>=&gt; Dữ liệu cân bằng.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5AD2B-A3FA-2E03-99B6-186CFE31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49" y="1286301"/>
            <a:ext cx="6306430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830A7-AA09-7E86-B5DA-2965B6F73473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0824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8" y="828974"/>
            <a:ext cx="9172482" cy="437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</a:t>
            </a:r>
            <a:r>
              <a:rPr lang="en-US" sz="2800" b="1" dirty="0"/>
              <a:t>2</a:t>
            </a:r>
            <a:r>
              <a:rPr lang="en-VN" sz="2800" b="1" dirty="0"/>
              <a:t> </a:t>
            </a:r>
            <a:r>
              <a:rPr lang="en-US" sz="2800" b="1" dirty="0"/>
              <a:t>Chuẩn bị dữ liệu (Data – Preparation)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3.2.1 Xử lý dữ liệu (Data – </a:t>
            </a:r>
            <a:r>
              <a:rPr lang="en-US" sz="2000" b="1" dirty="0" err="1"/>
              <a:t>Wraggling</a:t>
            </a:r>
            <a:r>
              <a:rPr lang="en-US" sz="2000" b="1" dirty="0"/>
              <a:t>):</a:t>
            </a:r>
            <a:endParaRPr lang="en-VN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Dựa vào biểu đồ tần suất của từng cột dữ liệu, ta thấy rằng: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veil-type chỉ có duy nhất 1 biến =&gt; Không có giá trị dự đoán, tiến hành </a:t>
            </a:r>
            <a:r>
              <a:rPr lang="en-VN" sz="2000" b="1" dirty="0"/>
              <a:t>loại bỏ cột veil-type.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stalk-root: Có 2480 giá trị ? (dữ liệu thiếu).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dirty="0"/>
              <a:t>Vì lượng dữ liệu thiếu quá nhiều, nên ta </a:t>
            </a:r>
            <a:r>
              <a:rPr lang="en-VN" sz="2000" b="1" dirty="0"/>
              <a:t>không thể loại bỏ</a:t>
            </a:r>
            <a:r>
              <a:rPr lang="en-VN" sz="2000" dirty="0"/>
              <a:t> nó đi vì sẽ ảnh hưởng tới bộ dữ liệu.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b="1" dirty="0"/>
              <a:t>Thay thế giá trị</a:t>
            </a:r>
            <a:r>
              <a:rPr lang="en-US" sz="2000" b="1" dirty="0"/>
              <a:t>: </a:t>
            </a:r>
            <a:r>
              <a:rPr lang="en-VN" sz="2000" b="1" dirty="0"/>
              <a:t> ? = missing</a:t>
            </a:r>
          </a:p>
        </p:txBody>
      </p:sp>
    </p:spTree>
    <p:extLst>
      <p:ext uri="{BB962C8B-B14F-4D97-AF65-F5344CB8AC3E}">
        <p14:creationId xmlns:p14="http://schemas.microsoft.com/office/powerpoint/2010/main" val="391271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990600"/>
            <a:ext cx="9791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Các </a:t>
            </a:r>
            <a:r>
              <a:rPr lang="en-US" sz="2000" dirty="0" err="1"/>
              <a:t>thuộc</a:t>
            </a:r>
            <a:r>
              <a:rPr lang="en-US" sz="2000" dirty="0"/>
              <a:t> tính của từng features:</a:t>
            </a:r>
          </a:p>
          <a:p>
            <a:endParaRPr lang="en-VN" sz="2000" dirty="0"/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33C46-5F6F-872E-5A1A-43FA388C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89" y="987879"/>
            <a:ext cx="4777799" cy="58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1012012" y="729813"/>
            <a:ext cx="9791700" cy="206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endParaRPr lang="en-VN" sz="2000" dirty="0"/>
          </a:p>
          <a:p>
            <a:pPr>
              <a:lnSpc>
                <a:spcPct val="150000"/>
              </a:lnSpc>
            </a:pPr>
            <a:endParaRPr lang="en-V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B2F85-E7B7-D12F-B49C-E95656FE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319919"/>
            <a:ext cx="9854293" cy="1921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894CA-3F06-05BD-47A9-7AFDDA4C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" y="4908489"/>
            <a:ext cx="10512076" cy="191782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F71611B-DE19-CD89-2C3E-F7D2E69FDCF4}"/>
              </a:ext>
            </a:extLst>
          </p:cNvPr>
          <p:cNvSpPr/>
          <p:nvPr/>
        </p:nvSpPr>
        <p:spPr>
          <a:xfrm>
            <a:off x="5200650" y="4294414"/>
            <a:ext cx="383721" cy="5057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B885A-BC1C-3FF0-F95C-1E4BDBB54FB0}"/>
              </a:ext>
            </a:extLst>
          </p:cNvPr>
          <p:cNvSpPr txBox="1"/>
          <p:nvPr/>
        </p:nvSpPr>
        <p:spPr>
          <a:xfrm>
            <a:off x="1012012" y="1842265"/>
            <a:ext cx="985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Sử dụng thư viện </a:t>
            </a:r>
            <a:r>
              <a:rPr lang="en-US" dirty="0" err="1"/>
              <a:t>Sklearn.preprocessing.LabelEncoder</a:t>
            </a:r>
            <a:r>
              <a:rPr lang="en-US" dirty="0"/>
              <a:t>() để chuyển đổi </a:t>
            </a:r>
            <a:r>
              <a:rPr lang="en-US" dirty="0" err="1"/>
              <a:t>thuộc</a:t>
            </a:r>
            <a:r>
              <a:rPr lang="en-US" dirty="0"/>
              <a:t> tính dữ liệu:</a:t>
            </a:r>
          </a:p>
        </p:txBody>
      </p:sp>
    </p:spTree>
    <p:extLst>
      <p:ext uri="{BB962C8B-B14F-4D97-AF65-F5344CB8AC3E}">
        <p14:creationId xmlns:p14="http://schemas.microsoft.com/office/powerpoint/2010/main" val="138753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3.2.2)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hóa phân bố của các biến </a:t>
            </a:r>
            <a:r>
              <a:rPr lang="en-US" sz="2000" dirty="0" err="1"/>
              <a:t>theo</a:t>
            </a:r>
            <a:r>
              <a:rPr lang="en-US" sz="2000" dirty="0"/>
              <a:t> class</a:t>
            </a:r>
            <a:endParaRPr lang="en-V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79E0E-1EED-0015-FAA2-1C6E9FD7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2702379"/>
            <a:ext cx="10033693" cy="41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3.2.3 Chia nhỏ dữ liệu: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7CF9AF9-4E7E-D0B8-6AD7-3A94E060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857951"/>
              </p:ext>
            </p:extLst>
          </p:nvPr>
        </p:nvGraphicFramePr>
        <p:xfrm>
          <a:off x="1077685" y="2225991"/>
          <a:ext cx="6260486" cy="403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52871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IV. Solution Approach (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dirty="0" err="1"/>
              <a:t>Giải</a:t>
            </a:r>
            <a:r>
              <a:rPr lang="en-US" sz="3000" dirty="0"/>
              <a:t> </a:t>
            </a:r>
            <a:r>
              <a:rPr lang="en-US" sz="3000" dirty="0" err="1"/>
              <a:t>quyết</a:t>
            </a:r>
            <a:r>
              <a:rPr lang="en-US" sz="3000" dirty="0"/>
              <a:t> </a:t>
            </a:r>
            <a:r>
              <a:rPr lang="en-US" sz="3000" dirty="0" err="1"/>
              <a:t>vấn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49419" y="861035"/>
            <a:ext cx="10619448" cy="21352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Các thuật toán </a:t>
            </a:r>
            <a:r>
              <a:rPr lang="en-US" sz="2000" b="1" dirty="0" err="1"/>
              <a:t>lựa</a:t>
            </a:r>
            <a:r>
              <a:rPr lang="en-US" sz="2000" b="1" dirty="0"/>
              <a:t> chọn: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Logistics Regression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KNN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Catboost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DNN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49419" y="3976006"/>
            <a:ext cx="10619448" cy="2881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 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r>
              <a:rPr lang="en-US" sz="2000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: </a:t>
            </a:r>
            <a:r>
              <a:rPr lang="en-US" sz="2000" b="1" dirty="0"/>
              <a:t>Python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Packages, framework: </a:t>
            </a:r>
            <a:r>
              <a:rPr lang="en-US" sz="2000" b="1" dirty="0"/>
              <a:t>Pandas, </a:t>
            </a:r>
            <a:r>
              <a:rPr lang="en-US" sz="2000" b="1" dirty="0" err="1"/>
              <a:t>Sklearn</a:t>
            </a:r>
            <a:r>
              <a:rPr lang="en-US" sz="2000" b="1" dirty="0"/>
              <a:t>, </a:t>
            </a:r>
            <a:r>
              <a:rPr lang="en-US" sz="2000" b="1" dirty="0" err="1"/>
              <a:t>Numpy</a:t>
            </a:r>
            <a:r>
              <a:rPr lang="en-US" sz="2000" b="1" dirty="0"/>
              <a:t>, </a:t>
            </a:r>
            <a:r>
              <a:rPr lang="en-US" sz="2000" b="1" dirty="0" err="1"/>
              <a:t>Tensorflow</a:t>
            </a:r>
            <a:r>
              <a:rPr lang="en-US" sz="2000" b="1" dirty="0"/>
              <a:t>, Matplotlib, Seaborn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So sánh chỉ sổ f1-score, recall-score, precision-score để </a:t>
            </a:r>
            <a:r>
              <a:rPr lang="en-US" sz="2000" dirty="0" err="1"/>
              <a:t>lựa</a:t>
            </a:r>
            <a:r>
              <a:rPr lang="en-US" sz="2000" dirty="0"/>
              <a:t> chọn thuật toán tốt nhất.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2800" dirty="0"/>
              <a:t>V</a:t>
            </a:r>
            <a:r>
              <a:rPr lang="en-US" sz="3000" dirty="0"/>
              <a:t>. Modelling &amp; Evaluation (Lập </a:t>
            </a:r>
            <a:r>
              <a:rPr lang="en-US" sz="3000" dirty="0" err="1"/>
              <a:t>mô</a:t>
            </a:r>
            <a:r>
              <a:rPr lang="en-US" sz="3000" dirty="0"/>
              <a:t> hình &amp; Đánh giá)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822167"/>
            <a:ext cx="6785231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/>
              <a:t>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1.1.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324FD-4A9C-79B6-21A5-458927F7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2915706"/>
            <a:ext cx="3644626" cy="3494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508E0-0267-90DC-5BBA-5377A89AF44B}"/>
              </a:ext>
            </a:extLst>
          </p:cNvPr>
          <p:cNvSpPr txBox="1"/>
          <p:nvPr/>
        </p:nvSpPr>
        <p:spPr>
          <a:xfrm>
            <a:off x="949419" y="1953530"/>
            <a:ext cx="49648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Sau khi chạy </a:t>
            </a:r>
            <a:r>
              <a:rPr lang="en-US" dirty="0" err="1"/>
              <a:t>mô</a:t>
            </a:r>
            <a:r>
              <a:rPr lang="en-US" dirty="0"/>
              <a:t> hình với 10 lần </a:t>
            </a:r>
            <a:r>
              <a:rPr lang="en-US" dirty="0" err="1"/>
              <a:t>lặp</a:t>
            </a:r>
            <a:r>
              <a:rPr lang="en-US" dirty="0"/>
              <a:t> ta thấy xác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tốt (&gt;99%)</a:t>
            </a:r>
          </a:p>
          <a:p>
            <a:r>
              <a:rPr lang="en-US" dirty="0"/>
              <a:t>=&gt; Không cần fine-tune </a:t>
            </a:r>
            <a:r>
              <a:rPr lang="en-US" dirty="0" err="1"/>
              <a:t>mô</a:t>
            </a:r>
            <a:r>
              <a:rPr lang="en-US" dirty="0"/>
              <a:t> hình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4DF72-A7DB-6579-68AC-A01076C9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59" y="2178845"/>
            <a:ext cx="5266821" cy="423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7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/>
              <a:t>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1.2. Cross-Validation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AB598-0DAC-32C7-B3A8-15765088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93" y="2157698"/>
            <a:ext cx="5564413" cy="374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0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55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1.1 </a:t>
            </a:r>
            <a:r>
              <a:rPr lang="en-US" sz="2800" b="1" dirty="0" err="1"/>
              <a:t>Mục</a:t>
            </a:r>
            <a:r>
              <a:rPr lang="en-US" sz="2800" b="1" dirty="0"/>
              <a:t>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: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1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Mùi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Ngoại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=&gt; Ta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2 </a:t>
            </a:r>
            <a:r>
              <a:rPr lang="en-US" sz="2000" dirty="0" err="1"/>
              <a:t>dạng</a:t>
            </a:r>
            <a:r>
              <a:rPr lang="en-US" sz="2000" dirty="0"/>
              <a:t>: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u="sng" dirty="0"/>
              <a:t> 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u="sng" dirty="0" err="1"/>
              <a:t>không</a:t>
            </a:r>
            <a:r>
              <a:rPr lang="en-US" sz="2000" u="sng" dirty="0"/>
              <a:t>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1.2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chí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,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80%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800" b="1" dirty="0"/>
              <a:t>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1.3. Confusion-Matrix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EB7D-BE8E-B2AF-E66C-CC08F8A1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25" y="1923361"/>
            <a:ext cx="4734586" cy="493463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25172B-97D3-D6EF-16C6-92B64B51E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97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FE8D8-4C42-191F-61CA-F176CDFAE1CF}"/>
              </a:ext>
            </a:extLst>
          </p:cNvPr>
          <p:cNvSpPr txBox="1"/>
          <p:nvPr/>
        </p:nvSpPr>
        <p:spPr>
          <a:xfrm>
            <a:off x="949419" y="2139193"/>
            <a:ext cx="4914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hóa với các tham số </a:t>
            </a:r>
            <a:r>
              <a:rPr lang="en-US" dirty="0" err="1"/>
              <a:t>mặc</a:t>
            </a:r>
            <a:r>
              <a:rPr lang="en-US" dirty="0"/>
              <a:t> định </a:t>
            </a:r>
            <a:r>
              <a:rPr lang="en-US" dirty="0" err="1"/>
              <a:t>cho</a:t>
            </a:r>
            <a:r>
              <a:rPr lang="en-US" dirty="0"/>
              <a:t> kết quả tuyệt đối: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737CEB-F5F1-958D-368B-C570B621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9" y="3009124"/>
            <a:ext cx="2945559" cy="12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2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C79E9-F4D0-7674-E3D7-9CE3DB457C30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2.2 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EDC43-9574-6E85-E44A-41CCAA6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77" y="2197479"/>
            <a:ext cx="4563112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2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2.3 Confusion-Matrix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AABD5A-54A0-70E3-5B10-FFBA44CC2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349" y="1812594"/>
            <a:ext cx="4925112" cy="4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7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83221" y="1378318"/>
            <a:ext cx="5336735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6488085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3.2 Cross-Validation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123BFF-34C9-4072-99FC-50F7ED1BE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502" y="1859138"/>
            <a:ext cx="4599761" cy="48940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8862FC2-51EF-6ED3-89DE-D5E0ACB9A967}"/>
              </a:ext>
            </a:extLst>
          </p:cNvPr>
          <p:cNvSpPr/>
          <p:nvPr/>
        </p:nvSpPr>
        <p:spPr>
          <a:xfrm>
            <a:off x="469783" y="2449585"/>
            <a:ext cx="419450" cy="49667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8E9F8-E935-F01C-2E2B-F29EE32AAEC6}"/>
              </a:ext>
            </a:extLst>
          </p:cNvPr>
          <p:cNvGrpSpPr/>
          <p:nvPr/>
        </p:nvGrpSpPr>
        <p:grpSpPr>
          <a:xfrm>
            <a:off x="838850" y="2533330"/>
            <a:ext cx="532080" cy="223920"/>
            <a:chOff x="838850" y="2533330"/>
            <a:chExt cx="532080" cy="223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5BA4FF-64A8-DC98-162C-764A0AE3FB99}"/>
                    </a:ext>
                  </a:extLst>
                </p14:cNvPr>
                <p14:cNvContentPartPr/>
                <p14:nvPr/>
              </p14:nvContentPartPr>
              <p14:xfrm>
                <a:off x="838850" y="2616490"/>
                <a:ext cx="428760" cy="324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5BA4FF-64A8-DC98-162C-764A0AE3FB9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34530" y="2612170"/>
                  <a:ext cx="437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3E8F82B-B4AE-102F-5E00-9C0B5BFC9ACD}"/>
                    </a:ext>
                  </a:extLst>
                </p14:cNvPr>
                <p14:cNvContentPartPr/>
                <p14:nvPr/>
              </p14:nvContentPartPr>
              <p14:xfrm>
                <a:off x="1255730" y="2533330"/>
                <a:ext cx="115200" cy="223920"/>
              </p14:xfrm>
            </p:contentPart>
          </mc:Choice>
          <mc:Fallback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3E8F82B-B4AE-102F-5E00-9C0B5BFC9AC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51410" y="2529010"/>
                  <a:ext cx="12384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CC175CC-4B04-2D3F-9DB1-3CE2C7F07892}"/>
              </a:ext>
            </a:extLst>
          </p:cNvPr>
          <p:cNvGrpSpPr/>
          <p:nvPr/>
        </p:nvGrpSpPr>
        <p:grpSpPr>
          <a:xfrm>
            <a:off x="1507370" y="2550970"/>
            <a:ext cx="573480" cy="327240"/>
            <a:chOff x="1507370" y="2550970"/>
            <a:chExt cx="573480" cy="32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3A5E04-99BB-BB25-0B25-AA6A157F00A9}"/>
                    </a:ext>
                  </a:extLst>
                </p14:cNvPr>
                <p14:cNvContentPartPr/>
                <p14:nvPr/>
              </p14:nvContentPartPr>
              <p14:xfrm>
                <a:off x="1507370" y="2583730"/>
                <a:ext cx="11160" cy="2944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3A5E04-99BB-BB25-0B25-AA6A157F00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3050" y="2579410"/>
                  <a:ext cx="1980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3D0EDD-85C4-55B3-6C82-57D9B3F4D278}"/>
                    </a:ext>
                  </a:extLst>
                </p14:cNvPr>
                <p14:cNvContentPartPr/>
                <p14:nvPr/>
              </p14:nvContentPartPr>
              <p14:xfrm>
                <a:off x="1528250" y="2658970"/>
                <a:ext cx="77040" cy="17244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3D0EDD-85C4-55B3-6C82-57D9B3F4D27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23930" y="2654650"/>
                  <a:ext cx="856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C460B0-0533-D94B-19B2-BCFE79C26657}"/>
                    </a:ext>
                  </a:extLst>
                </p14:cNvPr>
                <p14:cNvContentPartPr/>
                <p14:nvPr/>
              </p14:nvContentPartPr>
              <p14:xfrm>
                <a:off x="1702850" y="2692810"/>
                <a:ext cx="74520" cy="1800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C460B0-0533-D94B-19B2-BCFE79C2665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98530" y="2688490"/>
                  <a:ext cx="831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0489D57D-9B91-93C1-3F08-1F5838FBD55F}"/>
                    </a:ext>
                  </a:extLst>
                </p14:cNvPr>
                <p14:cNvContentPartPr/>
                <p14:nvPr/>
              </p14:nvContentPartPr>
              <p14:xfrm>
                <a:off x="1711130" y="2766610"/>
                <a:ext cx="93600" cy="1908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0489D57D-9B91-93C1-3F08-1F5838FBD55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706810" y="2762290"/>
                  <a:ext cx="10224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428C716-1BB8-9FB2-A896-E9C25FDA4782}"/>
                    </a:ext>
                  </a:extLst>
                </p14:cNvPr>
                <p14:cNvContentPartPr/>
                <p14:nvPr/>
              </p14:nvContentPartPr>
              <p14:xfrm>
                <a:off x="1887170" y="2575090"/>
                <a:ext cx="176400" cy="29628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428C716-1BB8-9FB2-A896-E9C25FDA47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882850" y="2570770"/>
                  <a:ext cx="18504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FC2CF7-B130-1540-F730-8CC79E106132}"/>
                    </a:ext>
                  </a:extLst>
                </p14:cNvPr>
                <p14:cNvContentPartPr/>
                <p14:nvPr/>
              </p14:nvContentPartPr>
              <p14:xfrm>
                <a:off x="1929290" y="2550970"/>
                <a:ext cx="151560" cy="49680"/>
              </p14:xfrm>
            </p:contentPart>
          </mc:Choice>
          <mc:Fallback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FC2CF7-B130-1540-F730-8CC79E10613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924970" y="2546650"/>
                  <a:ext cx="160200" cy="58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593097A-1169-D21D-4588-C08D2DFB51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80657" y="2446367"/>
            <a:ext cx="4791744" cy="31436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C1EB87-047A-0816-1E8E-590F8811A4D9}"/>
              </a:ext>
            </a:extLst>
          </p:cNvPr>
          <p:cNvSpPr txBox="1"/>
          <p:nvPr/>
        </p:nvSpPr>
        <p:spPr>
          <a:xfrm>
            <a:off x="949419" y="839944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</p:spTree>
    <p:extLst>
      <p:ext uri="{BB962C8B-B14F-4D97-AF65-F5344CB8AC3E}">
        <p14:creationId xmlns:p14="http://schemas.microsoft.com/office/powerpoint/2010/main" val="13184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949419" y="1614730"/>
            <a:ext cx="442792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3.3 Confusion-Matrix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D085CA0E-A443-066B-76CC-812D603B91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180" y="1598343"/>
            <a:ext cx="4963218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1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785207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4. </a:t>
            </a:r>
            <a:r>
              <a:rPr lang="en-US" sz="2800" b="1" dirty="0" err="1"/>
              <a:t>Catboost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477466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124502" y="3429000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4.2 Cross-Validation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EC11CE-A2AE-832F-67B9-F485D62A71D2}"/>
              </a:ext>
            </a:extLst>
          </p:cNvPr>
          <p:cNvSpPr txBox="1"/>
          <p:nvPr/>
        </p:nvSpPr>
        <p:spPr>
          <a:xfrm>
            <a:off x="-1" y="2046914"/>
            <a:ext cx="3338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Chạy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catboost</a:t>
            </a:r>
            <a:r>
              <a:rPr lang="en-US" dirty="0"/>
              <a:t> với: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Learning_Rate</a:t>
            </a:r>
            <a:r>
              <a:rPr lang="en-US" dirty="0"/>
              <a:t> = 0.001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Iterations = 3000</a:t>
            </a:r>
          </a:p>
          <a:p>
            <a:pPr lvl="1"/>
            <a:r>
              <a:rPr lang="en-US" dirty="0"/>
              <a:t>=&gt; Cho tỉ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tuyệt đối 100%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21AA3B-605C-B447-4796-B1E58DA9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2" y="3939715"/>
            <a:ext cx="3667322" cy="28553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2D6373-7122-607C-AB5D-C5AB10903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657" y="2441556"/>
            <a:ext cx="4154129" cy="435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6342142" y="1450613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4.3 Confusion-Matrix</a:t>
            </a:r>
          </a:p>
        </p:txBody>
      </p:sp>
    </p:spTree>
    <p:extLst>
      <p:ext uri="{BB962C8B-B14F-4D97-AF65-F5344CB8AC3E}">
        <p14:creationId xmlns:p14="http://schemas.microsoft.com/office/powerpoint/2010/main" val="34242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237541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5.1 </a:t>
            </a:r>
            <a:r>
              <a:rPr lang="en-US" sz="2000" b="1" dirty="0" err="1"/>
              <a:t>Mô</a:t>
            </a:r>
            <a:r>
              <a:rPr lang="en-US" sz="2000" b="1" dirty="0"/>
              <a:t> hình hóa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50E7780-A8FD-FDB8-4755-709BC92F5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1" y="2095017"/>
            <a:ext cx="6096851" cy="37057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F6C394-87EE-D3DF-B229-0A66CD23D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1292" y="2740361"/>
            <a:ext cx="2797647" cy="11970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D968A-E415-EF12-2B9B-C573C200C379}"/>
              </a:ext>
            </a:extLst>
          </p:cNvPr>
          <p:cNvSpPr txBox="1"/>
          <p:nvPr/>
        </p:nvSpPr>
        <p:spPr>
          <a:xfrm>
            <a:off x="6837028" y="2189527"/>
            <a:ext cx="49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tuyệt đối:</a:t>
            </a:r>
          </a:p>
        </p:txBody>
      </p:sp>
    </p:spTree>
    <p:extLst>
      <p:ext uri="{BB962C8B-B14F-4D97-AF65-F5344CB8AC3E}">
        <p14:creationId xmlns:p14="http://schemas.microsoft.com/office/powerpoint/2010/main" val="16959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949419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5.2 Confusion-Matrix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AC436-DC7B-997C-0DD4-D89204C92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50" y="1701356"/>
            <a:ext cx="4848902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VI. Kết </a:t>
            </a:r>
            <a:r>
              <a:rPr lang="en-US" sz="3000" dirty="0" err="1"/>
              <a:t>Luận</a:t>
            </a:r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325C6-5025-4D2F-DC10-3BB6BE6A5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1079630"/>
            <a:ext cx="5801535" cy="1400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45DF3D-9161-5BDD-7AEC-E4BE37B37EB9}"/>
              </a:ext>
            </a:extLst>
          </p:cNvPr>
          <p:cNvSpPr txBox="1"/>
          <p:nvPr/>
        </p:nvSpPr>
        <p:spPr>
          <a:xfrm>
            <a:off x="408214" y="2748609"/>
            <a:ext cx="1092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Ta thấy mọi </a:t>
            </a:r>
            <a:r>
              <a:rPr lang="en-US" sz="2800" b="1" dirty="0" err="1"/>
              <a:t>mô</a:t>
            </a:r>
            <a:r>
              <a:rPr lang="en-US" sz="2800" b="1" dirty="0"/>
              <a:t> hình đều </a:t>
            </a:r>
            <a:r>
              <a:rPr lang="en-US" sz="2800" b="1" dirty="0" err="1"/>
              <a:t>cho</a:t>
            </a:r>
            <a:r>
              <a:rPr lang="en-US" sz="2800" b="1" dirty="0"/>
              <a:t> kết quả chính xác gần như tuyệt đối.</a:t>
            </a:r>
          </a:p>
        </p:txBody>
      </p:sp>
    </p:spTree>
    <p:extLst>
      <p:ext uri="{BB962C8B-B14F-4D97-AF65-F5344CB8AC3E}">
        <p14:creationId xmlns:p14="http://schemas.microsoft.com/office/powerpoint/2010/main" val="250412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865559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- Nấm (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3" tooltip="Danh pháp khoa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tên khoa học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:fungus, Tiếng Anh: Mushroom ) bao gồm những sinh vật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4" tooltip="Sinh vật nhân chuẩ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nhân chuẩn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5" tooltip="Dị dưỡ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dị dưỡng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có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6" tooltip="Thành tế bà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thành tế bào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bằng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7" tooltip="Kit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kitin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(chitin).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E82DE-6E41-9114-585B-F9F35F524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470229"/>
            <a:ext cx="5310414" cy="443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393A5-6865-8807-734B-6505883B8768}"/>
              </a:ext>
            </a:extLst>
          </p:cNvPr>
          <p:cNvSpPr txBox="1"/>
          <p:nvPr/>
        </p:nvSpPr>
        <p:spPr>
          <a:xfrm>
            <a:off x="6686026" y="4311941"/>
            <a:ext cx="4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1: </a:t>
            </a:r>
            <a:r>
              <a:rPr lang="en-US" dirty="0"/>
              <a:t>Các loại </a:t>
            </a:r>
            <a:r>
              <a:rPr lang="en-US" dirty="0" err="1"/>
              <a:t>nấm</a:t>
            </a:r>
            <a:r>
              <a:rPr lang="en-US" dirty="0"/>
              <a:t> phổ biến.</a:t>
            </a:r>
          </a:p>
        </p:txBody>
      </p:sp>
    </p:spTree>
    <p:extLst>
      <p:ext uri="{BB962C8B-B14F-4D97-AF65-F5344CB8AC3E}">
        <p14:creationId xmlns:p14="http://schemas.microsoft.com/office/powerpoint/2010/main" val="4073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40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20" y="3907302"/>
            <a:ext cx="7725022" cy="840230"/>
          </a:xfrm>
        </p:spPr>
        <p:txBody>
          <a:bodyPr/>
          <a:lstStyle/>
          <a:p>
            <a:r>
              <a:rPr lang="en-US" dirty="0"/>
              <a:t>Xin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29D57-C77C-D203-AD06-882E774EA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1546836"/>
            <a:ext cx="6413500" cy="3822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BFA77D-E3FD-3CB5-6634-45799B506D88}"/>
              </a:ext>
            </a:extLst>
          </p:cNvPr>
          <p:cNvSpPr txBox="1"/>
          <p:nvPr/>
        </p:nvSpPr>
        <p:spPr>
          <a:xfrm>
            <a:off x="4211023" y="5489138"/>
            <a:ext cx="360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2</a:t>
            </a:r>
            <a:r>
              <a:rPr lang="en-VN" b="1" dirty="0"/>
              <a:t>: </a:t>
            </a:r>
            <a:r>
              <a:rPr lang="en-VN" dirty="0"/>
              <a:t>Tên các bộ phận của nấm</a:t>
            </a:r>
          </a:p>
        </p:txBody>
      </p:sp>
    </p:spTree>
    <p:extLst>
      <p:ext uri="{BB962C8B-B14F-4D97-AF65-F5344CB8AC3E}">
        <p14:creationId xmlns:p14="http://schemas.microsoft.com/office/powerpoint/2010/main" val="17224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3CA9D-2726-8D04-FB93-4B955A09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5" y="3700534"/>
            <a:ext cx="8630259" cy="1624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5BCDA-2EC3-2CEB-B7A4-EE0CE365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5" y="1699661"/>
            <a:ext cx="5842000" cy="1206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B79A19-E211-0321-EF4C-E8673C44CDAB}"/>
              </a:ext>
            </a:extLst>
          </p:cNvPr>
          <p:cNvSpPr txBox="1"/>
          <p:nvPr/>
        </p:nvSpPr>
        <p:spPr>
          <a:xfrm>
            <a:off x="3517949" y="3059668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3</a:t>
            </a:r>
            <a:r>
              <a:rPr lang="en-VN" b="1" dirty="0"/>
              <a:t>: </a:t>
            </a:r>
            <a:r>
              <a:rPr lang="en-VN" dirty="0"/>
              <a:t>Hình dạng nón nấp (cap-shape)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A219E-87D4-E09D-EF37-1CFDC49430A6}"/>
              </a:ext>
            </a:extLst>
          </p:cNvPr>
          <p:cNvSpPr txBox="1"/>
          <p:nvPr/>
        </p:nvSpPr>
        <p:spPr>
          <a:xfrm>
            <a:off x="3517949" y="5517634"/>
            <a:ext cx="40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4</a:t>
            </a:r>
            <a:r>
              <a:rPr lang="en-VN" b="1" dirty="0"/>
              <a:t>: </a:t>
            </a:r>
            <a:r>
              <a:rPr lang="en-VN" dirty="0"/>
              <a:t>Bề mặt nón nấm (cap-surface)</a:t>
            </a:r>
          </a:p>
        </p:txBody>
      </p:sp>
    </p:spTree>
    <p:extLst>
      <p:ext uri="{BB962C8B-B14F-4D97-AF65-F5344CB8AC3E}">
        <p14:creationId xmlns:p14="http://schemas.microsoft.com/office/powerpoint/2010/main" val="1055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BA70A-9457-0C4C-8D1E-37615DE3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9" y="4758977"/>
            <a:ext cx="59309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73D70-7850-F2E1-3745-44ED65836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538446"/>
            <a:ext cx="5167974" cy="2031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90DAE-63AE-727B-7981-219C2E4B1BC5}"/>
              </a:ext>
            </a:extLst>
          </p:cNvPr>
          <p:cNvSpPr txBox="1"/>
          <p:nvPr/>
        </p:nvSpPr>
        <p:spPr>
          <a:xfrm>
            <a:off x="1191237" y="3808602"/>
            <a:ext cx="4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5</a:t>
            </a:r>
            <a:r>
              <a:rPr lang="en-US" dirty="0"/>
              <a:t>: Hoa văn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(gill-spacing)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A9DA-8F54-4D11-C872-E3F3BCBEF3F8}"/>
              </a:ext>
            </a:extLst>
          </p:cNvPr>
          <p:cNvSpPr txBox="1"/>
          <p:nvPr/>
        </p:nvSpPr>
        <p:spPr>
          <a:xfrm>
            <a:off x="1191237" y="6075027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6: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(gill-attachment)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CC603-8022-646C-0873-8AB6F930EFE9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40573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71AF5-520C-90BD-CD2F-DC6794D0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4098256"/>
            <a:ext cx="5930900" cy="199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85F3F7-FA5B-A1D8-C51F-C7E90DD07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690032"/>
            <a:ext cx="5880100" cy="163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C77BF-443E-8060-58B6-C872FA636E38}"/>
              </a:ext>
            </a:extLst>
          </p:cNvPr>
          <p:cNvSpPr txBox="1"/>
          <p:nvPr/>
        </p:nvSpPr>
        <p:spPr>
          <a:xfrm>
            <a:off x="949419" y="3486575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7: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vòng (ring-type)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2D96A-4112-DEED-8D1D-3F4118E4B3D5}"/>
              </a:ext>
            </a:extLst>
          </p:cNvPr>
          <p:cNvSpPr txBox="1"/>
          <p:nvPr/>
        </p:nvSpPr>
        <p:spPr>
          <a:xfrm>
            <a:off x="1179825" y="6217390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8: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rễ</a:t>
            </a:r>
            <a:r>
              <a:rPr lang="en-US" dirty="0"/>
              <a:t> (stalk-root)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0FE54-9CE6-303D-CA31-1476F2C2BC5C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848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1.4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yếu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ảnh</a:t>
            </a:r>
            <a:r>
              <a:rPr lang="en-US" sz="2800" b="1" dirty="0"/>
              <a:t> </a:t>
            </a:r>
            <a:r>
              <a:rPr lang="en-US" sz="2800" b="1" dirty="0" err="1"/>
              <a:t>hưởng</a:t>
            </a:r>
            <a:r>
              <a:rPr lang="en-US" sz="2800" b="1" dirty="0"/>
              <a:t> </a:t>
            </a:r>
            <a:r>
              <a:rPr lang="en-US" sz="2800" b="1" dirty="0" err="1"/>
              <a:t>đến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phân</a:t>
            </a:r>
            <a:r>
              <a:rPr lang="en-US" sz="2800" b="1" dirty="0"/>
              <a:t> </a:t>
            </a:r>
            <a:r>
              <a:rPr lang="en-US" sz="2800" b="1" dirty="0" err="1"/>
              <a:t>loại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 </a:t>
            </a:r>
            <a:r>
              <a:rPr lang="en-US" sz="2000" u="sng" dirty="0" err="1"/>
              <a:t>mushrooms.csv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u="sng" dirty="0"/>
              <a:t>22 </a:t>
            </a:r>
            <a:r>
              <a:rPr lang="en-US" sz="2000" u="sng" dirty="0" err="1"/>
              <a:t>yếu</a:t>
            </a:r>
            <a:r>
              <a:rPr lang="en-US" sz="2000" u="sng" dirty="0"/>
              <a:t> </a:t>
            </a:r>
            <a:r>
              <a:rPr lang="en-US" sz="2000" u="sng" dirty="0" err="1"/>
              <a:t>tố</a:t>
            </a:r>
            <a:r>
              <a:rPr lang="en-US" sz="2000" u="sng" dirty="0"/>
              <a:t> (features)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C28C1-DE8C-F2B7-6435-C0613577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6" y="2470166"/>
            <a:ext cx="11866688" cy="25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12781</TotalTime>
  <Words>2075</Words>
  <Application>Microsoft Office PowerPoint</Application>
  <PresentationFormat>Widescreen</PresentationFormat>
  <Paragraphs>323</Paragraphs>
  <Slides>40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iCiel Gotham Light</vt:lpstr>
      <vt:lpstr>Segoe UI</vt:lpstr>
      <vt:lpstr>Segoe UI Black</vt:lpstr>
      <vt:lpstr>Segoe UI Light</vt:lpstr>
      <vt:lpstr>Symbol</vt:lpstr>
      <vt:lpstr>Times</vt:lpstr>
      <vt:lpstr>Wingdings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Thanh Tran</cp:lastModifiedBy>
  <cp:revision>486</cp:revision>
  <dcterms:created xsi:type="dcterms:W3CDTF">2018-09-05T02:31:34Z</dcterms:created>
  <dcterms:modified xsi:type="dcterms:W3CDTF">2022-09-14T16:20:15Z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